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6" r:id="rId3"/>
    <p:sldId id="259" r:id="rId4"/>
    <p:sldId id="263" r:id="rId5"/>
    <p:sldId id="260" r:id="rId6"/>
    <p:sldId id="261" r:id="rId7"/>
    <p:sldId id="262" r:id="rId8"/>
    <p:sldId id="264" r:id="rId9"/>
    <p:sldId id="266" r:id="rId10"/>
    <p:sldId id="265"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19B8A6-6C18-4097-B5B5-DA2341F6FBBD}" type="datetimeFigureOut">
              <a:rPr lang="en-IN" smtClean="0"/>
              <a:t>05-04-2020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EC3988-373D-4298-A05A-5A283E04C8A7}"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433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9B8A6-6C18-4097-B5B5-DA2341F6FBBD}" type="datetimeFigureOut">
              <a:rPr lang="en-IN" smtClean="0"/>
              <a:t>05-04-2020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EC3988-373D-4298-A05A-5A283E04C8A7}" type="slidenum">
              <a:rPr lang="en-IN" smtClean="0"/>
              <a:t>‹#›</a:t>
            </a:fld>
            <a:endParaRPr lang="en-IN"/>
          </a:p>
        </p:txBody>
      </p:sp>
    </p:spTree>
    <p:extLst>
      <p:ext uri="{BB962C8B-B14F-4D97-AF65-F5344CB8AC3E}">
        <p14:creationId xmlns:p14="http://schemas.microsoft.com/office/powerpoint/2010/main" val="4173323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9B8A6-6C18-4097-B5B5-DA2341F6FBBD}" type="datetimeFigureOut">
              <a:rPr lang="en-IN" smtClean="0"/>
              <a:t>05-04-2020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EC3988-373D-4298-A05A-5A283E04C8A7}"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5845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19B8A6-6C18-4097-B5B5-DA2341F6FBBD}" type="datetimeFigureOut">
              <a:rPr lang="en-IN" smtClean="0"/>
              <a:t>05-04-2020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EC3988-373D-4298-A05A-5A283E04C8A7}" type="slidenum">
              <a:rPr lang="en-IN" smtClean="0"/>
              <a:t>‹#›</a:t>
            </a:fld>
            <a:endParaRPr lang="en-IN"/>
          </a:p>
        </p:txBody>
      </p:sp>
    </p:spTree>
    <p:extLst>
      <p:ext uri="{BB962C8B-B14F-4D97-AF65-F5344CB8AC3E}">
        <p14:creationId xmlns:p14="http://schemas.microsoft.com/office/powerpoint/2010/main" val="1713001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19B8A6-6C18-4097-B5B5-DA2341F6FBBD}" type="datetimeFigureOut">
              <a:rPr lang="en-IN" smtClean="0"/>
              <a:t>05-04-2020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FEC3988-373D-4298-A05A-5A283E04C8A7}" type="slidenum">
              <a:rPr lang="en-IN" smtClean="0"/>
              <a:t>‹#›</a:t>
            </a:fld>
            <a:endParaRPr lang="en-IN"/>
          </a:p>
        </p:txBody>
      </p:sp>
    </p:spTree>
    <p:extLst>
      <p:ext uri="{BB962C8B-B14F-4D97-AF65-F5344CB8AC3E}">
        <p14:creationId xmlns:p14="http://schemas.microsoft.com/office/powerpoint/2010/main" val="1544220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19B8A6-6C18-4097-B5B5-DA2341F6FBBD}" type="datetimeFigureOut">
              <a:rPr lang="en-IN" smtClean="0"/>
              <a:t>05-04-2020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FEC3988-373D-4298-A05A-5A283E04C8A7}" type="slidenum">
              <a:rPr lang="en-IN" smtClean="0"/>
              <a:t>‹#›</a:t>
            </a:fld>
            <a:endParaRPr lang="en-IN"/>
          </a:p>
        </p:txBody>
      </p:sp>
    </p:spTree>
    <p:extLst>
      <p:ext uri="{BB962C8B-B14F-4D97-AF65-F5344CB8AC3E}">
        <p14:creationId xmlns:p14="http://schemas.microsoft.com/office/powerpoint/2010/main" val="1010882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419B8A6-6C18-4097-B5B5-DA2341F6FBBD}" type="datetimeFigureOut">
              <a:rPr lang="en-IN" smtClean="0"/>
              <a:t>05-04-2020</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8FEC3988-373D-4298-A05A-5A283E04C8A7}" type="slidenum">
              <a:rPr lang="en-IN" smtClean="0"/>
              <a:t>‹#›</a:t>
            </a:fld>
            <a:endParaRPr lang="en-IN"/>
          </a:p>
        </p:txBody>
      </p:sp>
    </p:spTree>
    <p:extLst>
      <p:ext uri="{BB962C8B-B14F-4D97-AF65-F5344CB8AC3E}">
        <p14:creationId xmlns:p14="http://schemas.microsoft.com/office/powerpoint/2010/main" val="3707754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419B8A6-6C18-4097-B5B5-DA2341F6FBBD}" type="datetimeFigureOut">
              <a:rPr lang="en-IN" smtClean="0"/>
              <a:t>05-04-2020</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FEC3988-373D-4298-A05A-5A283E04C8A7}" type="slidenum">
              <a:rPr lang="en-IN" smtClean="0"/>
              <a:t>‹#›</a:t>
            </a:fld>
            <a:endParaRPr lang="en-IN"/>
          </a:p>
        </p:txBody>
      </p:sp>
    </p:spTree>
    <p:extLst>
      <p:ext uri="{BB962C8B-B14F-4D97-AF65-F5344CB8AC3E}">
        <p14:creationId xmlns:p14="http://schemas.microsoft.com/office/powerpoint/2010/main" val="1855047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9B8A6-6C18-4097-B5B5-DA2341F6FBBD}" type="datetimeFigureOut">
              <a:rPr lang="en-IN" smtClean="0"/>
              <a:t>05-04-2020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EC3988-373D-4298-A05A-5A283E04C8A7}" type="slidenum">
              <a:rPr lang="en-IN" smtClean="0"/>
              <a:t>‹#›</a:t>
            </a:fld>
            <a:endParaRPr lang="en-IN"/>
          </a:p>
        </p:txBody>
      </p:sp>
    </p:spTree>
    <p:extLst>
      <p:ext uri="{BB962C8B-B14F-4D97-AF65-F5344CB8AC3E}">
        <p14:creationId xmlns:p14="http://schemas.microsoft.com/office/powerpoint/2010/main" val="582345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9B8A6-6C18-4097-B5B5-DA2341F6FBBD}" type="datetimeFigureOut">
              <a:rPr lang="en-IN" smtClean="0"/>
              <a:t>05-04-2020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EC3988-373D-4298-A05A-5A283E04C8A7}" type="slidenum">
              <a:rPr lang="en-IN" smtClean="0"/>
              <a:t>‹#›</a:t>
            </a:fld>
            <a:endParaRPr lang="en-IN"/>
          </a:p>
        </p:txBody>
      </p:sp>
    </p:spTree>
    <p:extLst>
      <p:ext uri="{BB962C8B-B14F-4D97-AF65-F5344CB8AC3E}">
        <p14:creationId xmlns:p14="http://schemas.microsoft.com/office/powerpoint/2010/main" val="1914638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9B8A6-6C18-4097-B5B5-DA2341F6FBBD}" type="datetimeFigureOut">
              <a:rPr lang="en-IN" smtClean="0"/>
              <a:t>05-04-2020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EC3988-373D-4298-A05A-5A283E04C8A7}" type="slidenum">
              <a:rPr lang="en-IN" smtClean="0"/>
              <a:t>‹#›</a:t>
            </a:fld>
            <a:endParaRPr lang="en-IN"/>
          </a:p>
        </p:txBody>
      </p:sp>
    </p:spTree>
    <p:extLst>
      <p:ext uri="{BB962C8B-B14F-4D97-AF65-F5344CB8AC3E}">
        <p14:creationId xmlns:p14="http://schemas.microsoft.com/office/powerpoint/2010/main" val="3104717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419B8A6-6C18-4097-B5B5-DA2341F6FBBD}" type="datetimeFigureOut">
              <a:rPr lang="en-IN" smtClean="0"/>
              <a:t>05-04-2020</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FEC3988-373D-4298-A05A-5A283E04C8A7}"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1052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7330" y="1819592"/>
            <a:ext cx="9159240" cy="2775267"/>
          </a:xfrm>
        </p:spPr>
        <p:txBody>
          <a:bodyPr>
            <a:noAutofit/>
          </a:bodyPr>
          <a:lstStyle/>
          <a:p>
            <a:r>
              <a:rPr lang="en-IN" sz="9600" dirty="0" err="1" smtClean="0"/>
              <a:t>Kanya</a:t>
            </a:r>
            <a:r>
              <a:rPr lang="en-IN" sz="9600" dirty="0" smtClean="0"/>
              <a:t> </a:t>
            </a:r>
            <a:r>
              <a:rPr lang="en-IN" sz="9600" dirty="0" err="1" smtClean="0"/>
              <a:t>mahavidyalaya</a:t>
            </a:r>
            <a:r>
              <a:rPr lang="en-IN" sz="9600" dirty="0" smtClean="0"/>
              <a:t/>
            </a:r>
            <a:br>
              <a:rPr lang="en-IN" sz="9600" dirty="0" smtClean="0"/>
            </a:br>
            <a:r>
              <a:rPr lang="en-IN" sz="9600" dirty="0" err="1" smtClean="0"/>
              <a:t>kharkhoda</a:t>
            </a:r>
            <a:endParaRPr lang="en-IN" sz="9600" dirty="0"/>
          </a:p>
        </p:txBody>
      </p:sp>
      <p:sp>
        <p:nvSpPr>
          <p:cNvPr id="4" name="TextBox 3"/>
          <p:cNvSpPr txBox="1"/>
          <p:nvPr/>
        </p:nvSpPr>
        <p:spPr>
          <a:xfrm>
            <a:off x="4671981" y="5750405"/>
            <a:ext cx="6858544" cy="769441"/>
          </a:xfrm>
          <a:prstGeom prst="rect">
            <a:avLst/>
          </a:prstGeom>
          <a:noFill/>
        </p:spPr>
        <p:txBody>
          <a:bodyPr wrap="none" rtlCol="0">
            <a:spAutoFit/>
          </a:bodyPr>
          <a:lstStyle/>
          <a:p>
            <a:r>
              <a:rPr lang="en-IN" sz="4400" dirty="0" smtClean="0"/>
              <a:t>Presented by: Mrs. </a:t>
            </a:r>
            <a:r>
              <a:rPr lang="en-IN" sz="4400" dirty="0" err="1"/>
              <a:t>A</a:t>
            </a:r>
            <a:r>
              <a:rPr lang="en-IN" sz="4400" dirty="0" err="1" smtClean="0"/>
              <a:t>nuradha</a:t>
            </a:r>
            <a:endParaRPr lang="en-IN" sz="4400" dirty="0"/>
          </a:p>
        </p:txBody>
      </p:sp>
    </p:spTree>
    <p:extLst>
      <p:ext uri="{BB962C8B-B14F-4D97-AF65-F5344CB8AC3E}">
        <p14:creationId xmlns:p14="http://schemas.microsoft.com/office/powerpoint/2010/main" val="903728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2180" y="0"/>
            <a:ext cx="9144000" cy="2387600"/>
          </a:xfrm>
        </p:spPr>
        <p:txBody>
          <a:bodyPr>
            <a:normAutofit/>
          </a:bodyPr>
          <a:lstStyle/>
          <a:p>
            <a:r>
              <a:rPr lang="en-IN" sz="7200" dirty="0" smtClean="0">
                <a:solidFill>
                  <a:srgbClr val="FF0000"/>
                </a:solidFill>
              </a:rPr>
              <a:t>Exception handling in </a:t>
            </a:r>
            <a:r>
              <a:rPr lang="en-IN" sz="7200" dirty="0" err="1" smtClean="0">
                <a:solidFill>
                  <a:srgbClr val="FF0000"/>
                </a:solidFill>
              </a:rPr>
              <a:t>c++</a:t>
            </a:r>
            <a:endParaRPr lang="en-IN" sz="7200" dirty="0">
              <a:solidFill>
                <a:srgbClr val="FF0000"/>
              </a:solidFill>
            </a:endParaRPr>
          </a:p>
        </p:txBody>
      </p:sp>
      <p:sp>
        <p:nvSpPr>
          <p:cNvPr id="3" name="Subtitle 2"/>
          <p:cNvSpPr>
            <a:spLocks noGrp="1"/>
          </p:cNvSpPr>
          <p:nvPr>
            <p:ph type="subTitle" idx="1"/>
          </p:nvPr>
        </p:nvSpPr>
        <p:spPr>
          <a:xfrm>
            <a:off x="1459605" y="3949768"/>
            <a:ext cx="9144000" cy="1655762"/>
          </a:xfrm>
        </p:spPr>
        <p:txBody>
          <a:bodyPr>
            <a:normAutofit/>
          </a:bodyPr>
          <a:lstStyle/>
          <a:p>
            <a:r>
              <a:rPr lang="en-IN" sz="6600" dirty="0" smtClean="0">
                <a:solidFill>
                  <a:srgbClr val="FF0000"/>
                </a:solidFill>
              </a:rPr>
              <a:t>BCA 2nd year</a:t>
            </a:r>
            <a:endParaRPr lang="en-IN" sz="6600" dirty="0">
              <a:solidFill>
                <a:srgbClr val="FF0000"/>
              </a:solidFill>
            </a:endParaRPr>
          </a:p>
        </p:txBody>
      </p:sp>
    </p:spTree>
    <p:extLst>
      <p:ext uri="{BB962C8B-B14F-4D97-AF65-F5344CB8AC3E}">
        <p14:creationId xmlns:p14="http://schemas.microsoft.com/office/powerpoint/2010/main" val="32243461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6670" y="476518"/>
            <a:ext cx="11088709" cy="6186309"/>
          </a:xfrm>
          <a:prstGeom prst="rect">
            <a:avLst/>
          </a:prstGeom>
        </p:spPr>
        <p:txBody>
          <a:bodyPr wrap="square">
            <a:spAutoFit/>
          </a:bodyPr>
          <a:lstStyle/>
          <a:p>
            <a:pPr algn="ctr" fontAlgn="base"/>
            <a:r>
              <a:rPr lang="en-IN" sz="4400" b="1" i="0" dirty="0" smtClean="0">
                <a:effectLst/>
                <a:latin typeface="Roboto"/>
              </a:rPr>
              <a:t>What is an Exception?</a:t>
            </a:r>
            <a:endParaRPr lang="en-IN" sz="4400" b="0" i="0" dirty="0" smtClean="0">
              <a:effectLst/>
              <a:latin typeface="Roboto"/>
            </a:endParaRPr>
          </a:p>
          <a:p>
            <a:pPr fontAlgn="base"/>
            <a:r>
              <a:rPr lang="en-IN" sz="2800" b="0" i="0" dirty="0" smtClean="0">
                <a:effectLst/>
                <a:latin typeface="Roboto"/>
              </a:rPr>
              <a:t>An exception is an unwanted or unexpected event, which occurs during the execution of a program </a:t>
            </a:r>
            <a:r>
              <a:rPr lang="en-IN" sz="2800" b="0" i="0" dirty="0" err="1" smtClean="0">
                <a:effectLst/>
                <a:latin typeface="Roboto"/>
              </a:rPr>
              <a:t>i.e</a:t>
            </a:r>
            <a:r>
              <a:rPr lang="en-IN" sz="2800" b="0" i="0" dirty="0" smtClean="0">
                <a:effectLst/>
                <a:latin typeface="Roboto"/>
              </a:rPr>
              <a:t> at run time, that disrupts the normal flow of the program’s instructions.</a:t>
            </a:r>
          </a:p>
          <a:p>
            <a:pPr algn="ctr" fontAlgn="base"/>
            <a:r>
              <a:rPr lang="en-IN" sz="4400" b="1" i="0" dirty="0" smtClean="0">
                <a:effectLst/>
                <a:latin typeface="Roboto"/>
              </a:rPr>
              <a:t>Error vs Exception</a:t>
            </a:r>
          </a:p>
          <a:p>
            <a:pPr algn="ctr" fontAlgn="base"/>
            <a:r>
              <a:rPr lang="en-IN" sz="3200" dirty="0"/>
              <a:t>Exceptions are those which can be handled at the run time whereas errors cannot be handled</a:t>
            </a:r>
            <a:r>
              <a:rPr lang="en-IN" sz="3200" dirty="0" smtClean="0"/>
              <a:t>.</a:t>
            </a:r>
            <a:r>
              <a:rPr lang="en-IN" sz="3200" dirty="0"/>
              <a:t> An Error is something that most of the time you cannot handle it. Errors are unchecked exception and the developer is not required to do anything with these.</a:t>
            </a:r>
            <a:endParaRPr lang="en-IN" sz="3200" b="0" i="0" dirty="0" smtClean="0">
              <a:effectLst/>
              <a:latin typeface="Roboto"/>
            </a:endParaRPr>
          </a:p>
          <a:p>
            <a:r>
              <a:rPr lang="en-IN" sz="3200" dirty="0" smtClean="0"/>
              <a:t/>
            </a:r>
            <a:br>
              <a:rPr lang="en-IN" sz="3200" dirty="0" smtClean="0"/>
            </a:br>
            <a:endParaRPr lang="en-IN" sz="3200" dirty="0"/>
          </a:p>
        </p:txBody>
      </p:sp>
    </p:spTree>
    <p:extLst>
      <p:ext uri="{BB962C8B-B14F-4D97-AF65-F5344CB8AC3E}">
        <p14:creationId xmlns:p14="http://schemas.microsoft.com/office/powerpoint/2010/main" val="1729396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rot="10800000" flipV="1">
            <a:off x="1184856" y="759536"/>
            <a:ext cx="9968247" cy="4892351"/>
          </a:xfrm>
          <a:prstGeom prst="rect">
            <a:avLst/>
          </a:prstGeom>
          <a:solidFill>
            <a:srgbClr val="D4D4D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4436"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610B38"/>
                </a:solidFill>
                <a:effectLst/>
                <a:latin typeface="erdana"/>
              </a:rPr>
              <a:t>C++ Exception Handling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Verdana" panose="020B0604030504040204" pitchFamily="34" charset="0"/>
              </a:rPr>
              <a:t>Exception Handling in C++ is a process to handle runtime errors. We perform exception handling so the normal flow of the application can be maintained even after runtime errors.</a:t>
            </a:r>
            <a:endParaRPr kumimoji="0" lang="en-US" altLang="en-US" sz="2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Verdana" panose="020B0604030504040204" pitchFamily="34" charset="0"/>
              </a:rPr>
              <a:t>In C++, exception is an event or object which is thrown at runtime. All exceptions are derived from </a:t>
            </a:r>
            <a:r>
              <a:rPr kumimoji="0" lang="en-US" altLang="en-US" sz="2400" b="0" i="0" u="none" strike="noStrike" cap="none" normalizeH="0" baseline="0" dirty="0" err="1" smtClean="0">
                <a:ln>
                  <a:noFill/>
                </a:ln>
                <a:solidFill>
                  <a:srgbClr val="000000"/>
                </a:solidFill>
                <a:effectLst/>
                <a:latin typeface="Verdana" panose="020B0604030504040204" pitchFamily="34" charset="0"/>
              </a:rPr>
              <a:t>std</a:t>
            </a:r>
            <a:r>
              <a:rPr kumimoji="0" lang="en-US" altLang="en-US" sz="2400" b="0" i="0" u="none" strike="noStrike" cap="none" normalizeH="0" baseline="0" dirty="0" smtClean="0">
                <a:ln>
                  <a:noFill/>
                </a:ln>
                <a:solidFill>
                  <a:srgbClr val="000000"/>
                </a:solidFill>
                <a:effectLst/>
                <a:latin typeface="Verdana" panose="020B0604030504040204" pitchFamily="34" charset="0"/>
              </a:rPr>
              <a:t>::exception class. It is a runtime error which can be handled. If we don't handle the exception, it prints exception message and terminates the program.</a:t>
            </a:r>
          </a:p>
          <a:p>
            <a:r>
              <a:rPr lang="en-IN" sz="2400" b="1" dirty="0"/>
              <a:t>Advantage</a:t>
            </a:r>
          </a:p>
          <a:p>
            <a:r>
              <a:rPr lang="en-IN" sz="2400" dirty="0"/>
              <a:t>It maintains the normal flow of the application. In such case, rest of the code is executed even after exception.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3494919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3183" y="888642"/>
            <a:ext cx="11436440" cy="4708981"/>
          </a:xfrm>
          <a:prstGeom prst="rect">
            <a:avLst/>
          </a:prstGeom>
        </p:spPr>
        <p:txBody>
          <a:bodyPr wrap="square">
            <a:spAutoFit/>
          </a:bodyPr>
          <a:lstStyle/>
          <a:p>
            <a:r>
              <a:rPr lang="en-IN" b="0" i="0" dirty="0" smtClean="0">
                <a:solidFill>
                  <a:srgbClr val="000000"/>
                </a:solidFill>
                <a:effectLst/>
                <a:latin typeface="Verdana" panose="020B0604030504040204" pitchFamily="34" charset="0"/>
              </a:rPr>
              <a:t>When executing C++ code, different errors can occur: coding errors made by the programmer, errors due to wrong input, or other unforeseeable things.</a:t>
            </a:r>
            <a:r>
              <a:rPr lang="en-IN" dirty="0"/>
              <a:t> </a:t>
            </a:r>
            <a:r>
              <a:rPr lang="en-IN" sz="2000" dirty="0"/>
              <a:t>The following are mainly errors or bugs that occurred in any program:</a:t>
            </a:r>
          </a:p>
          <a:p>
            <a:r>
              <a:rPr lang="en-IN" sz="2000" b="1" dirty="0"/>
              <a:t>Logical error:</a:t>
            </a:r>
            <a:r>
              <a:rPr lang="en-IN" sz="2000" dirty="0"/>
              <a:t/>
            </a:r>
            <a:br>
              <a:rPr lang="en-IN" sz="2000" dirty="0"/>
            </a:br>
            <a:r>
              <a:rPr lang="en-IN" sz="2000" dirty="0"/>
              <a:t>In this error the logic implemented is incorrect. This error occurs due to less concentration of programmer or poor knowledge of programmer regarding program.</a:t>
            </a:r>
          </a:p>
          <a:p>
            <a:r>
              <a:rPr lang="en-IN" sz="2000" b="1" dirty="0"/>
              <a:t>Compilation error:</a:t>
            </a:r>
            <a:r>
              <a:rPr lang="en-IN" sz="2000" dirty="0"/>
              <a:t/>
            </a:r>
            <a:br>
              <a:rPr lang="en-IN" sz="2000" dirty="0"/>
            </a:br>
            <a:r>
              <a:rPr lang="en-IN" sz="2000" dirty="0"/>
              <a:t>This error is occurred due to use of wrong idiom, function or structure. This error is shown at compilation time of program.</a:t>
            </a:r>
          </a:p>
          <a:p>
            <a:r>
              <a:rPr lang="en-IN" sz="2000" b="1" dirty="0"/>
              <a:t>Run Time error:</a:t>
            </a:r>
            <a:r>
              <a:rPr lang="en-IN" sz="2000" dirty="0"/>
              <a:t/>
            </a:r>
            <a:br>
              <a:rPr lang="en-IN" sz="2000" dirty="0"/>
            </a:br>
            <a:r>
              <a:rPr lang="en-IN" sz="2000" dirty="0"/>
              <a:t>This error occurred at the run time. This error occurs when program crashes during run time.</a:t>
            </a:r>
          </a:p>
          <a:p>
            <a:r>
              <a:rPr lang="en-IN" sz="2000" b="1" dirty="0"/>
              <a:t>Time limit error:</a:t>
            </a:r>
            <a:r>
              <a:rPr lang="en-IN" sz="2000" dirty="0"/>
              <a:t/>
            </a:r>
            <a:br>
              <a:rPr lang="en-IN" sz="2000" dirty="0"/>
            </a:br>
            <a:r>
              <a:rPr lang="en-IN" sz="2000" dirty="0"/>
              <a:t>This error states that program takes more time than required time. This error occurs due to use of wrong logic or lengthy method in program.</a:t>
            </a:r>
          </a:p>
          <a:p>
            <a:endParaRPr lang="en-IN" sz="2000" dirty="0"/>
          </a:p>
        </p:txBody>
      </p:sp>
    </p:spTree>
    <p:extLst>
      <p:ext uri="{BB962C8B-B14F-4D97-AF65-F5344CB8AC3E}">
        <p14:creationId xmlns:p14="http://schemas.microsoft.com/office/powerpoint/2010/main" val="3074691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rot="10800000" flipV="1">
            <a:off x="463640" y="341180"/>
            <a:ext cx="11092070"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Exceptions are different</a:t>
            </a: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 however. You can't eliminate exceptional circumstances; you can only prepare for them. Your users will run out of memory from time to time, and the only question is what you will do. Your choices are limited to these:</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Crash the program.</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Inform the user and exit gracefully.</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Inform the user and allow the user to try to recover and continue.</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Take corrective action and continue without disturbing the user.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It is not necessary that this method works for every program you write to automatically and silently recover from all exceptional circumstances, it is clear that you must do better than crashing.</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Exception provides a method to control exceptional conditions (like run time error) or to control any crashed program by transferring control to some special functions called handler.</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We can use following the keywords or functions to control runtime error in C++:</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000" b="1"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try {}</a:t>
            </a:r>
            <a:endPar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000" b="1"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catch {}</a:t>
            </a:r>
            <a:endPar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000" b="1"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throw()</a:t>
            </a:r>
            <a:endPar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These functions are used to control any run time error.</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rPr>
              <a:t/>
            </a:r>
            <a:br>
              <a:rPr kumimoji="0" lang="en-US" altLang="en-US" sz="2000" b="0" i="0" u="none" strike="noStrike" cap="none" normalizeH="0" baseline="0" dirty="0" smtClean="0">
                <a:ln>
                  <a:noFill/>
                </a:ln>
                <a:solidFill>
                  <a:schemeClr val="tx1"/>
                </a:solidFill>
                <a:effectLst/>
              </a:rPr>
            </a:br>
            <a:endParaRPr kumimoji="0" lang="en-US" altLang="en-US" sz="20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2016820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17118" y="686754"/>
            <a:ext cx="10320831" cy="534814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9331" rIns="0" bIns="179331"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rgbClr val="222222"/>
                </a:solidFill>
                <a:effectLst/>
                <a:latin typeface="Segoe UI" panose="020B0502040204020203" pitchFamily="34" charset="0"/>
                <a:cs typeface="Segoe UI" panose="020B0502040204020203" pitchFamily="34" charset="0"/>
              </a:rPr>
              <a:t>try {} block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This block captures series of errors in any program at runtime and throw it to the catch block where user can customize the error message.</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Syntax:</a:t>
            </a:r>
            <a:endParaRPr kumimoji="0" lang="en-US" altLang="en-US" sz="2000" b="0" i="0" u="none" strike="noStrike" cap="none" normalizeH="0" baseline="0" dirty="0" smtClean="0">
              <a:ln>
                <a:noFill/>
              </a:ln>
              <a:solidFill>
                <a:srgbClr val="000000"/>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Consolas" panose="020B0609020204030204" pitchFamily="49" charset="0"/>
              </a:rPr>
              <a:t>try { //define program; throw(variable); } </a:t>
            </a:r>
            <a:endParaRPr kumimoji="0" lang="en-US" altLang="en-US" sz="2000" b="0" i="0" u="none" strike="noStrike" cap="none" normalizeH="0" baseline="0" dirty="0" smtClean="0">
              <a:ln>
                <a:noFill/>
              </a:ln>
              <a:solidFill>
                <a:srgbClr val="222222"/>
              </a:solidFill>
              <a:effectLst/>
              <a:latin typeface="Segoe UI" panose="020B0502040204020203" pitchFamily="34" charset="0"/>
              <a:cs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rgbClr val="222222"/>
                </a:solidFill>
                <a:effectLst/>
                <a:latin typeface="Segoe UI" panose="020B0502040204020203" pitchFamily="34" charset="0"/>
                <a:cs typeface="Segoe UI" panose="020B0502040204020203" pitchFamily="34" charset="0"/>
              </a:rPr>
              <a:t>catch {} block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This block catches the error thrown by try block. This block contains method to customize error.</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Syntax:</a:t>
            </a:r>
            <a:endParaRPr kumimoji="0" lang="en-US" altLang="en-US" sz="2000" b="0" i="0" u="none" strike="noStrike" cap="none" normalizeH="0" baseline="0" dirty="0" smtClean="0">
              <a:ln>
                <a:noFill/>
              </a:ln>
              <a:solidFill>
                <a:srgbClr val="000000"/>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Consolas" panose="020B0609020204030204" pitchFamily="49" charset="0"/>
              </a:rPr>
              <a:t>catch { //defines method to control error; } </a:t>
            </a:r>
            <a:endParaRPr kumimoji="0" lang="en-US" altLang="en-US" sz="2000" b="0" i="0" u="none" strike="noStrike" cap="none" normalizeH="0" baseline="0" dirty="0" smtClean="0">
              <a:ln>
                <a:noFill/>
              </a:ln>
              <a:solidFill>
                <a:srgbClr val="222222"/>
              </a:solidFill>
              <a:effectLst/>
              <a:latin typeface="Segoe UI" panose="020B0502040204020203" pitchFamily="34" charset="0"/>
              <a:cs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rgbClr val="222222"/>
                </a:solidFill>
                <a:effectLst/>
                <a:latin typeface="Segoe UI" panose="020B0502040204020203" pitchFamily="34" charset="0"/>
                <a:cs typeface="Segoe UI" panose="020B0502040204020203" pitchFamily="34" charset="0"/>
              </a:rPr>
              <a:t>throw function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This function is used to transfer the error from try block to catch block. This function plays major role to save program from crashing.</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Syntax:</a:t>
            </a:r>
            <a:endParaRPr kumimoji="0" lang="en-US" altLang="en-US" sz="2000" b="0" i="0" u="none" strike="noStrike" cap="none" normalizeH="0" baseline="0" dirty="0" smtClean="0">
              <a:ln>
                <a:noFill/>
              </a:ln>
              <a:solidFill>
                <a:srgbClr val="000000"/>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Consolas" panose="020B0609020204030204" pitchFamily="49" charset="0"/>
              </a:rPr>
              <a:t>throw(variable);</a:t>
            </a:r>
            <a:r>
              <a:rPr kumimoji="0" lang="en-US" altLang="en-US" sz="2000" b="0" i="0" u="none" strike="noStrike" cap="none" normalizeH="0" baseline="0" dirty="0" smtClean="0">
                <a:ln>
                  <a:noFill/>
                </a:ln>
                <a:solidFill>
                  <a:schemeClr val="tx1"/>
                </a:solidFill>
                <a:effectLst/>
              </a:rPr>
              <a:t> </a:t>
            </a:r>
          </a:p>
        </p:txBody>
      </p:sp>
    </p:spTree>
    <p:extLst>
      <p:ext uri="{BB962C8B-B14F-4D97-AF65-F5344CB8AC3E}">
        <p14:creationId xmlns:p14="http://schemas.microsoft.com/office/powerpoint/2010/main" val="19808447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64902604"/>
              </p:ext>
            </p:extLst>
          </p:nvPr>
        </p:nvGraphicFramePr>
        <p:xfrm>
          <a:off x="910349" y="1194371"/>
          <a:ext cx="3486649" cy="5364480"/>
        </p:xfrm>
        <a:graphic>
          <a:graphicData uri="http://schemas.openxmlformats.org/drawingml/2006/table">
            <a:tbl>
              <a:tblPr/>
              <a:tblGrid>
                <a:gridCol w="3486649"/>
              </a:tblGrid>
              <a:tr h="4351338">
                <a:tc>
                  <a:txBody>
                    <a:bodyPr/>
                    <a:lstStyle/>
                    <a:p>
                      <a:pPr algn="l" rtl="0" fontAlgn="base"/>
                      <a:r>
                        <a:rPr lang="en-IN" sz="1600" b="0" i="0" dirty="0">
                          <a:effectLst/>
                          <a:latin typeface="Consolas" panose="020B0609020204030204" pitchFamily="49" charset="0"/>
                        </a:rPr>
                        <a:t>#include &lt;</a:t>
                      </a:r>
                      <a:r>
                        <a:rPr lang="en-IN" sz="1600" b="0" i="0" dirty="0" err="1">
                          <a:effectLst/>
                          <a:latin typeface="Consolas" panose="020B0609020204030204" pitchFamily="49" charset="0"/>
                        </a:rPr>
                        <a:t>iostream</a:t>
                      </a:r>
                      <a:r>
                        <a:rPr lang="en-IN" sz="1600" b="0" i="0" dirty="0">
                          <a:effectLst/>
                          <a:latin typeface="Consolas" panose="020B0609020204030204" pitchFamily="49" charset="0"/>
                        </a:rPr>
                        <a:t>&gt; </a:t>
                      </a:r>
                    </a:p>
                    <a:p>
                      <a:pPr algn="l" rtl="0" fontAlgn="base"/>
                      <a:r>
                        <a:rPr lang="en-IN" sz="1600" b="0" i="0" dirty="0" smtClean="0">
                          <a:effectLst/>
                          <a:latin typeface="Consolas" panose="020B0609020204030204" pitchFamily="49" charset="0"/>
                        </a:rPr>
                        <a:t>Void</a:t>
                      </a:r>
                      <a:r>
                        <a:rPr lang="en-IN" sz="1600" b="0" i="0" baseline="0" dirty="0" smtClean="0">
                          <a:effectLst/>
                          <a:latin typeface="Consolas" panose="020B0609020204030204" pitchFamily="49" charset="0"/>
                        </a:rPr>
                        <a:t> </a:t>
                      </a:r>
                      <a:r>
                        <a:rPr lang="en-IN" sz="1600" b="0" i="0" dirty="0" smtClean="0">
                          <a:effectLst/>
                          <a:latin typeface="Consolas" panose="020B0609020204030204" pitchFamily="49" charset="0"/>
                        </a:rPr>
                        <a:t>main</a:t>
                      </a:r>
                      <a:r>
                        <a:rPr lang="en-IN" sz="1600" b="0" i="0" dirty="0">
                          <a:effectLst/>
                          <a:latin typeface="Consolas" panose="020B0609020204030204" pitchFamily="49" charset="0"/>
                        </a:rPr>
                        <a:t>() </a:t>
                      </a:r>
                    </a:p>
                    <a:p>
                      <a:pPr algn="l" rtl="0" fontAlgn="base"/>
                      <a:r>
                        <a:rPr lang="en-IN" sz="1600" b="0" i="0" dirty="0">
                          <a:effectLst/>
                          <a:latin typeface="Consolas" panose="020B0609020204030204" pitchFamily="49" charset="0"/>
                        </a:rPr>
                        <a:t>{ </a:t>
                      </a:r>
                    </a:p>
                    <a:p>
                      <a:pPr algn="l" rtl="0" fontAlgn="base"/>
                      <a:r>
                        <a:rPr lang="en-IN" sz="1600" b="0" i="0" dirty="0">
                          <a:effectLst/>
                          <a:latin typeface="Consolas" panose="020B0609020204030204" pitchFamily="49" charset="0"/>
                        </a:rPr>
                        <a:t>   </a:t>
                      </a:r>
                      <a:r>
                        <a:rPr lang="en-IN" sz="1600" b="0" i="0" dirty="0" err="1">
                          <a:effectLst/>
                          <a:latin typeface="Consolas" panose="020B0609020204030204" pitchFamily="49" charset="0"/>
                        </a:rPr>
                        <a:t>int</a:t>
                      </a:r>
                      <a:r>
                        <a:rPr lang="en-IN" sz="1600" b="0" i="0" dirty="0">
                          <a:effectLst/>
                          <a:latin typeface="Consolas" panose="020B0609020204030204" pitchFamily="49" charset="0"/>
                        </a:rPr>
                        <a:t> x = -1; </a:t>
                      </a:r>
                    </a:p>
                    <a:p>
                      <a:pPr algn="l" rtl="0" fontAlgn="base"/>
                      <a:r>
                        <a:rPr lang="en-IN" sz="1600" b="0" i="0" dirty="0">
                          <a:effectLst/>
                          <a:latin typeface="Consolas" panose="020B0609020204030204" pitchFamily="49" charset="0"/>
                        </a:rPr>
                        <a:t>   </a:t>
                      </a:r>
                      <a:r>
                        <a:rPr lang="en-IN" sz="1600" b="0" i="0" dirty="0" err="1">
                          <a:effectLst/>
                          <a:latin typeface="Consolas" panose="020B0609020204030204" pitchFamily="49" charset="0"/>
                        </a:rPr>
                        <a:t>cout</a:t>
                      </a:r>
                      <a:r>
                        <a:rPr lang="en-IN" sz="1600" b="0" i="0" dirty="0">
                          <a:effectLst/>
                          <a:latin typeface="Consolas" panose="020B0609020204030204" pitchFamily="49" charset="0"/>
                        </a:rPr>
                        <a:t> &lt;&lt; "Before try \n"; </a:t>
                      </a:r>
                    </a:p>
                    <a:p>
                      <a:pPr algn="l" rtl="0" fontAlgn="base"/>
                      <a:r>
                        <a:rPr lang="en-IN" sz="1600" b="0" i="0" dirty="0">
                          <a:effectLst/>
                          <a:latin typeface="Consolas" panose="020B0609020204030204" pitchFamily="49" charset="0"/>
                        </a:rPr>
                        <a:t>   try { </a:t>
                      </a:r>
                    </a:p>
                    <a:p>
                      <a:pPr algn="l" rtl="0" fontAlgn="base"/>
                      <a:r>
                        <a:rPr lang="en-IN" sz="1600" b="0" i="0" dirty="0">
                          <a:effectLst/>
                          <a:latin typeface="Consolas" panose="020B0609020204030204" pitchFamily="49" charset="0"/>
                        </a:rPr>
                        <a:t>      </a:t>
                      </a:r>
                      <a:r>
                        <a:rPr lang="en-IN" sz="1600" b="0" i="0" dirty="0" err="1">
                          <a:effectLst/>
                          <a:latin typeface="Consolas" panose="020B0609020204030204" pitchFamily="49" charset="0"/>
                        </a:rPr>
                        <a:t>cout</a:t>
                      </a:r>
                      <a:r>
                        <a:rPr lang="en-IN" sz="1600" b="0" i="0" dirty="0">
                          <a:effectLst/>
                          <a:latin typeface="Consolas" panose="020B0609020204030204" pitchFamily="49" charset="0"/>
                        </a:rPr>
                        <a:t> &lt;&lt; "Inside try \n"; </a:t>
                      </a:r>
                    </a:p>
                    <a:p>
                      <a:pPr algn="l" rtl="0" fontAlgn="base"/>
                      <a:r>
                        <a:rPr lang="en-IN" sz="1600" b="0" i="0" dirty="0">
                          <a:effectLst/>
                          <a:latin typeface="Consolas" panose="020B0609020204030204" pitchFamily="49" charset="0"/>
                        </a:rPr>
                        <a:t>      if (x &lt; 0) </a:t>
                      </a:r>
                    </a:p>
                    <a:p>
                      <a:pPr algn="l" rtl="0" fontAlgn="base"/>
                      <a:r>
                        <a:rPr lang="en-IN" sz="1600" b="0" i="0" dirty="0">
                          <a:effectLst/>
                          <a:latin typeface="Consolas" panose="020B0609020204030204" pitchFamily="49" charset="0"/>
                        </a:rPr>
                        <a:t>      { </a:t>
                      </a:r>
                    </a:p>
                    <a:p>
                      <a:pPr algn="l" rtl="0" fontAlgn="base"/>
                      <a:r>
                        <a:rPr lang="en-IN" sz="1600" b="0" i="0" dirty="0">
                          <a:effectLst/>
                          <a:latin typeface="Consolas" panose="020B0609020204030204" pitchFamily="49" charset="0"/>
                        </a:rPr>
                        <a:t>         throw x; </a:t>
                      </a:r>
                    </a:p>
                    <a:p>
                      <a:pPr algn="l" rtl="0" fontAlgn="base"/>
                      <a:r>
                        <a:rPr lang="en-IN" sz="1600" b="0" i="0" dirty="0">
                          <a:effectLst/>
                          <a:latin typeface="Consolas" panose="020B0609020204030204" pitchFamily="49" charset="0"/>
                        </a:rPr>
                        <a:t>         </a:t>
                      </a:r>
                      <a:r>
                        <a:rPr lang="en-IN" sz="1600" b="0" i="0" dirty="0" err="1">
                          <a:effectLst/>
                          <a:latin typeface="Consolas" panose="020B0609020204030204" pitchFamily="49" charset="0"/>
                        </a:rPr>
                        <a:t>cout</a:t>
                      </a:r>
                      <a:r>
                        <a:rPr lang="en-IN" sz="1600" b="0" i="0" dirty="0">
                          <a:effectLst/>
                          <a:latin typeface="Consolas" panose="020B0609020204030204" pitchFamily="49" charset="0"/>
                        </a:rPr>
                        <a:t> &lt;&lt; "After throw (Never executed) \n"; </a:t>
                      </a:r>
                    </a:p>
                    <a:p>
                      <a:pPr algn="l" rtl="0" fontAlgn="base"/>
                      <a:r>
                        <a:rPr lang="en-IN" sz="1600" b="0" i="0" dirty="0">
                          <a:effectLst/>
                          <a:latin typeface="Consolas" panose="020B0609020204030204" pitchFamily="49" charset="0"/>
                        </a:rPr>
                        <a:t>      } </a:t>
                      </a:r>
                    </a:p>
                    <a:p>
                      <a:pPr algn="l" rtl="0" fontAlgn="base"/>
                      <a:r>
                        <a:rPr lang="en-IN" sz="1600" b="0" i="0" dirty="0">
                          <a:effectLst/>
                          <a:latin typeface="Consolas" panose="020B0609020204030204" pitchFamily="49" charset="0"/>
                        </a:rPr>
                        <a:t>   } </a:t>
                      </a:r>
                    </a:p>
                    <a:p>
                      <a:pPr algn="l" rtl="0" fontAlgn="base"/>
                      <a:r>
                        <a:rPr lang="en-IN" sz="1600" b="0" i="0" dirty="0">
                          <a:effectLst/>
                          <a:latin typeface="Consolas" panose="020B0609020204030204" pitchFamily="49" charset="0"/>
                        </a:rPr>
                        <a:t>   catch (</a:t>
                      </a:r>
                      <a:r>
                        <a:rPr lang="en-IN" sz="1600" b="0" i="0" dirty="0" err="1">
                          <a:effectLst/>
                          <a:latin typeface="Consolas" panose="020B0609020204030204" pitchFamily="49" charset="0"/>
                        </a:rPr>
                        <a:t>int</a:t>
                      </a:r>
                      <a:r>
                        <a:rPr lang="en-IN" sz="1600" b="0" i="0" dirty="0">
                          <a:effectLst/>
                          <a:latin typeface="Consolas" panose="020B0609020204030204" pitchFamily="49" charset="0"/>
                        </a:rPr>
                        <a:t> x ) { </a:t>
                      </a:r>
                    </a:p>
                    <a:p>
                      <a:pPr algn="l" rtl="0" fontAlgn="base"/>
                      <a:r>
                        <a:rPr lang="en-IN" sz="1600" b="0" i="0" dirty="0">
                          <a:effectLst/>
                          <a:latin typeface="Consolas" panose="020B0609020204030204" pitchFamily="49" charset="0"/>
                        </a:rPr>
                        <a:t>      </a:t>
                      </a:r>
                      <a:r>
                        <a:rPr lang="en-IN" sz="1600" b="0" i="0" dirty="0" err="1">
                          <a:effectLst/>
                          <a:latin typeface="Consolas" panose="020B0609020204030204" pitchFamily="49" charset="0"/>
                        </a:rPr>
                        <a:t>cout</a:t>
                      </a:r>
                      <a:r>
                        <a:rPr lang="en-IN" sz="1600" b="0" i="0" dirty="0">
                          <a:effectLst/>
                          <a:latin typeface="Consolas" panose="020B0609020204030204" pitchFamily="49" charset="0"/>
                        </a:rPr>
                        <a:t> &lt;&lt; "Exception Caught \n"; </a:t>
                      </a:r>
                    </a:p>
                    <a:p>
                      <a:pPr algn="l" rtl="0" fontAlgn="base"/>
                      <a:r>
                        <a:rPr lang="en-IN" sz="1600" b="0" i="0" dirty="0">
                          <a:effectLst/>
                          <a:latin typeface="Consolas" panose="020B0609020204030204" pitchFamily="49" charset="0"/>
                        </a:rPr>
                        <a:t>   } </a:t>
                      </a:r>
                    </a:p>
                    <a:p>
                      <a:pPr algn="l" rtl="0" fontAlgn="base"/>
                      <a:r>
                        <a:rPr lang="en-IN" sz="1600" b="0" i="0" dirty="0">
                          <a:effectLst/>
                          <a:latin typeface="Consolas" panose="020B0609020204030204" pitchFamily="49" charset="0"/>
                        </a:rPr>
                        <a:t>  </a:t>
                      </a:r>
                    </a:p>
                    <a:p>
                      <a:pPr algn="l" rtl="0" fontAlgn="base"/>
                      <a:r>
                        <a:rPr lang="en-IN" sz="1600" b="0" i="0" dirty="0">
                          <a:effectLst/>
                          <a:latin typeface="Consolas" panose="020B0609020204030204" pitchFamily="49" charset="0"/>
                        </a:rPr>
                        <a:t>   </a:t>
                      </a:r>
                      <a:r>
                        <a:rPr lang="en-IN" sz="1600" b="0" i="0" dirty="0" err="1">
                          <a:effectLst/>
                          <a:latin typeface="Consolas" panose="020B0609020204030204" pitchFamily="49" charset="0"/>
                        </a:rPr>
                        <a:t>cout</a:t>
                      </a:r>
                      <a:r>
                        <a:rPr lang="en-IN" sz="1600" b="0" i="0" dirty="0">
                          <a:effectLst/>
                          <a:latin typeface="Consolas" panose="020B0609020204030204" pitchFamily="49" charset="0"/>
                        </a:rPr>
                        <a:t> &lt;&lt; "After catch (Will be executed) \n"; </a:t>
                      </a:r>
                    </a:p>
                    <a:p>
                      <a:pPr algn="l" rtl="0" fontAlgn="base"/>
                      <a:r>
                        <a:rPr lang="en-IN" sz="1600" b="0" i="0" dirty="0">
                          <a:effectLst/>
                          <a:latin typeface="Consolas" panose="020B0609020204030204" pitchFamily="49" charset="0"/>
                        </a:rPr>
                        <a:t>} </a:t>
                      </a:r>
                    </a:p>
                  </a:txBody>
                  <a:tcPr marL="0" marR="0" marT="0" marB="0" anchor="ctr">
                    <a:lnL>
                      <a:noFill/>
                    </a:lnL>
                    <a:lnR>
                      <a:noFill/>
                    </a:lnR>
                    <a:lnT>
                      <a:noFill/>
                    </a:lnT>
                    <a:lnB>
                      <a:noFill/>
                    </a:lnB>
                  </a:tcPr>
                </a:tc>
              </a:tr>
            </a:tbl>
          </a:graphicData>
        </a:graphic>
      </p:graphicFrame>
      <p:sp>
        <p:nvSpPr>
          <p:cNvPr id="3" name="Rectangle 2"/>
          <p:cNvSpPr>
            <a:spLocks noChangeArrowheads="1"/>
          </p:cNvSpPr>
          <p:nvPr/>
        </p:nvSpPr>
        <p:spPr bwMode="auto">
          <a:xfrm>
            <a:off x="679221" y="209486"/>
            <a:ext cx="9077739" cy="98488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Roboto"/>
              </a:rPr>
              <a:t>Exception Handling in C++</a:t>
            </a:r>
            <a:endParaRPr kumimoji="0" lang="en-US" altLang="en-US" sz="1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Roboto"/>
              </a:rPr>
              <a:t>1)</a:t>
            </a:r>
            <a:r>
              <a:rPr kumimoji="0" lang="en-US" altLang="en-US" sz="1600" b="0" i="0" u="none" strike="noStrike" cap="none" normalizeH="0" baseline="0" dirty="0" smtClean="0">
                <a:ln>
                  <a:noFill/>
                </a:ln>
                <a:solidFill>
                  <a:schemeClr val="tx1"/>
                </a:solidFill>
                <a:effectLst/>
                <a:latin typeface="Roboto"/>
              </a:rPr>
              <a:t> Following is a simple example to show exception handling in C++. The output of program explains flow of execution of try/catch blocks.</a:t>
            </a:r>
            <a:endParaRPr kumimoji="0" lang="en-US" altLang="en-US" sz="1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smtClean="0">
              <a:ln>
                <a:noFill/>
              </a:ln>
              <a:solidFill>
                <a:schemeClr val="tx1"/>
              </a:solidFill>
              <a:effectLst/>
            </a:endParaRPr>
          </a:p>
        </p:txBody>
      </p:sp>
      <p:sp>
        <p:nvSpPr>
          <p:cNvPr id="4" name="Rectangle 3"/>
          <p:cNvSpPr>
            <a:spLocks noChangeArrowheads="1"/>
          </p:cNvSpPr>
          <p:nvPr/>
        </p:nvSpPr>
        <p:spPr bwMode="auto">
          <a:xfrm>
            <a:off x="6897341" y="2700137"/>
            <a:ext cx="4499528" cy="1628623"/>
          </a:xfrm>
          <a:prstGeom prst="rect">
            <a:avLst/>
          </a:prstGeom>
          <a:solidFill>
            <a:srgbClr val="E0E0E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8887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smtClean="0">
              <a:ln>
                <a:noFill/>
              </a:ln>
              <a:solidFill>
                <a:schemeClr val="tx1"/>
              </a:solidFill>
              <a:effectLst/>
              <a:latin typeface="Roboto"/>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Roboto"/>
              </a:rPr>
              <a:t>Output:</a:t>
            </a:r>
            <a:endParaRPr kumimoji="0" lang="en-US" altLang="en-US" sz="2000" b="1"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onsolas" panose="020B0609020204030204" pitchFamily="49" charset="0"/>
              </a:rPr>
              <a:t>Before try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onsolas" panose="020B0609020204030204" pitchFamily="49" charset="0"/>
              </a:rPr>
              <a:t> Inside try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onsolas" panose="020B0609020204030204" pitchFamily="49" charset="0"/>
              </a:rPr>
              <a:t> Exception Caught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onsolas" panose="020B0609020204030204" pitchFamily="49" charset="0"/>
              </a:rPr>
              <a:t>After catch (Will be executed)</a:t>
            </a:r>
            <a:r>
              <a:rPr kumimoji="0" lang="en-US" altLang="en-US" sz="1600" b="0" i="0" u="none" strike="noStrike" cap="none" normalizeH="0" baseline="0" dirty="0" smtClean="0">
                <a:ln>
                  <a:noFill/>
                </a:ln>
                <a:solidFill>
                  <a:schemeClr val="tx1"/>
                </a:solidFill>
                <a:effectLst/>
              </a:rPr>
              <a:t> </a:t>
            </a:r>
          </a:p>
        </p:txBody>
      </p:sp>
    </p:spTree>
    <p:extLst>
      <p:ext uri="{BB962C8B-B14F-4D97-AF65-F5344CB8AC3E}">
        <p14:creationId xmlns:p14="http://schemas.microsoft.com/office/powerpoint/2010/main" val="40338817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68080651"/>
              </p:ext>
            </p:extLst>
          </p:nvPr>
        </p:nvGraphicFramePr>
        <p:xfrm>
          <a:off x="1022174" y="1703703"/>
          <a:ext cx="5665804" cy="4351338"/>
        </p:xfrm>
        <a:graphic>
          <a:graphicData uri="http://schemas.openxmlformats.org/drawingml/2006/table">
            <a:tbl>
              <a:tblPr/>
              <a:tblGrid>
                <a:gridCol w="5665804"/>
              </a:tblGrid>
              <a:tr h="4351338">
                <a:tc>
                  <a:txBody>
                    <a:bodyPr/>
                    <a:lstStyle/>
                    <a:p>
                      <a:pPr algn="l" rtl="0" fontAlgn="base"/>
                      <a:r>
                        <a:rPr lang="en-IN" sz="1800" b="0" i="0" dirty="0">
                          <a:effectLst/>
                          <a:latin typeface="Consolas" panose="020B0609020204030204" pitchFamily="49" charset="0"/>
                        </a:rPr>
                        <a:t>#include &lt;</a:t>
                      </a:r>
                      <a:r>
                        <a:rPr lang="en-IN" sz="1800" b="0" i="0" dirty="0" err="1">
                          <a:effectLst/>
                          <a:latin typeface="Consolas" panose="020B0609020204030204" pitchFamily="49" charset="0"/>
                        </a:rPr>
                        <a:t>iostream</a:t>
                      </a:r>
                      <a:r>
                        <a:rPr lang="en-IN" sz="1800" b="0" i="0" dirty="0">
                          <a:effectLst/>
                          <a:latin typeface="Consolas" panose="020B0609020204030204" pitchFamily="49" charset="0"/>
                        </a:rPr>
                        <a:t>&gt; </a:t>
                      </a:r>
                    </a:p>
                    <a:p>
                      <a:pPr algn="l" rtl="0" fontAlgn="base"/>
                      <a:r>
                        <a:rPr lang="en-IN" sz="1800" b="0" i="0" dirty="0">
                          <a:effectLst/>
                          <a:latin typeface="Consolas" panose="020B0609020204030204" pitchFamily="49" charset="0"/>
                        </a:rPr>
                        <a:t>  </a:t>
                      </a:r>
                    </a:p>
                    <a:p>
                      <a:pPr algn="l" rtl="0" fontAlgn="base"/>
                      <a:r>
                        <a:rPr lang="en-IN" sz="1800" b="0" i="0" dirty="0" err="1">
                          <a:effectLst/>
                          <a:latin typeface="Consolas" panose="020B0609020204030204" pitchFamily="49" charset="0"/>
                        </a:rPr>
                        <a:t>int</a:t>
                      </a:r>
                      <a:r>
                        <a:rPr lang="en-IN" sz="1800" b="0" i="0" dirty="0">
                          <a:effectLst/>
                          <a:latin typeface="Consolas" panose="020B0609020204030204" pitchFamily="49" charset="0"/>
                        </a:rPr>
                        <a:t> main() </a:t>
                      </a:r>
                    </a:p>
                    <a:p>
                      <a:pPr algn="l" rtl="0" fontAlgn="base"/>
                      <a:r>
                        <a:rPr lang="en-IN" sz="1800" b="0" i="0" dirty="0">
                          <a:effectLst/>
                          <a:latin typeface="Consolas" panose="020B0609020204030204" pitchFamily="49" charset="0"/>
                        </a:rPr>
                        <a:t>{ </a:t>
                      </a:r>
                    </a:p>
                    <a:p>
                      <a:pPr algn="l" rtl="0" fontAlgn="base"/>
                      <a:r>
                        <a:rPr lang="en-IN" sz="1800" b="0" i="0" dirty="0">
                          <a:effectLst/>
                          <a:latin typeface="Consolas" panose="020B0609020204030204" pitchFamily="49" charset="0"/>
                        </a:rPr>
                        <a:t>    try  { </a:t>
                      </a:r>
                    </a:p>
                    <a:p>
                      <a:pPr algn="l" rtl="0" fontAlgn="base"/>
                      <a:r>
                        <a:rPr lang="en-IN" sz="1800" b="0" i="0" dirty="0">
                          <a:effectLst/>
                          <a:latin typeface="Consolas" panose="020B0609020204030204" pitchFamily="49" charset="0"/>
                        </a:rPr>
                        <a:t>       throw 10; </a:t>
                      </a:r>
                    </a:p>
                    <a:p>
                      <a:pPr algn="l" rtl="0" fontAlgn="base"/>
                      <a:r>
                        <a:rPr lang="en-IN" sz="1800" b="0" i="0" dirty="0">
                          <a:effectLst/>
                          <a:latin typeface="Consolas" panose="020B0609020204030204" pitchFamily="49" charset="0"/>
                        </a:rPr>
                        <a:t>    } </a:t>
                      </a:r>
                    </a:p>
                    <a:p>
                      <a:pPr algn="l" rtl="0" fontAlgn="base"/>
                      <a:r>
                        <a:rPr lang="en-IN" sz="1800" b="0" i="0" dirty="0">
                          <a:effectLst/>
                          <a:latin typeface="Consolas" panose="020B0609020204030204" pitchFamily="49" charset="0"/>
                        </a:rPr>
                        <a:t>    catch (char *</a:t>
                      </a:r>
                      <a:r>
                        <a:rPr lang="en-IN" sz="1800" b="0" i="0" dirty="0" err="1">
                          <a:effectLst/>
                          <a:latin typeface="Consolas" panose="020B0609020204030204" pitchFamily="49" charset="0"/>
                        </a:rPr>
                        <a:t>excp</a:t>
                      </a:r>
                      <a:r>
                        <a:rPr lang="en-IN" sz="1800" b="0" i="0" dirty="0">
                          <a:effectLst/>
                          <a:latin typeface="Consolas" panose="020B0609020204030204" pitchFamily="49" charset="0"/>
                        </a:rPr>
                        <a:t>)  { </a:t>
                      </a:r>
                    </a:p>
                    <a:p>
                      <a:pPr algn="l" rtl="0" fontAlgn="base"/>
                      <a:r>
                        <a:rPr lang="en-IN" sz="1800" b="0" i="0" dirty="0">
                          <a:effectLst/>
                          <a:latin typeface="Consolas" panose="020B0609020204030204" pitchFamily="49" charset="0"/>
                        </a:rPr>
                        <a:t>        </a:t>
                      </a:r>
                      <a:r>
                        <a:rPr lang="en-IN" sz="1800" b="0" i="0" dirty="0" err="1">
                          <a:effectLst/>
                          <a:latin typeface="Consolas" panose="020B0609020204030204" pitchFamily="49" charset="0"/>
                        </a:rPr>
                        <a:t>cout</a:t>
                      </a:r>
                      <a:r>
                        <a:rPr lang="en-IN" sz="1800" b="0" i="0" dirty="0">
                          <a:effectLst/>
                          <a:latin typeface="Consolas" panose="020B0609020204030204" pitchFamily="49" charset="0"/>
                        </a:rPr>
                        <a:t> &lt;&lt; "Caught " &lt;&lt; </a:t>
                      </a:r>
                      <a:r>
                        <a:rPr lang="en-IN" sz="1800" b="0" i="0" dirty="0" err="1">
                          <a:effectLst/>
                          <a:latin typeface="Consolas" panose="020B0609020204030204" pitchFamily="49" charset="0"/>
                        </a:rPr>
                        <a:t>excp</a:t>
                      </a:r>
                      <a:r>
                        <a:rPr lang="en-IN" sz="1800" b="0" i="0" dirty="0">
                          <a:effectLst/>
                          <a:latin typeface="Consolas" panose="020B0609020204030204" pitchFamily="49" charset="0"/>
                        </a:rPr>
                        <a:t>; </a:t>
                      </a:r>
                    </a:p>
                    <a:p>
                      <a:pPr algn="l" rtl="0" fontAlgn="base"/>
                      <a:r>
                        <a:rPr lang="en-IN" sz="1800" b="0" i="0" dirty="0">
                          <a:effectLst/>
                          <a:latin typeface="Consolas" panose="020B0609020204030204" pitchFamily="49" charset="0"/>
                        </a:rPr>
                        <a:t>    } </a:t>
                      </a:r>
                    </a:p>
                    <a:p>
                      <a:pPr algn="l" rtl="0" fontAlgn="base"/>
                      <a:r>
                        <a:rPr lang="en-IN" sz="1800" b="0" i="0" dirty="0">
                          <a:effectLst/>
                          <a:latin typeface="Consolas" panose="020B0609020204030204" pitchFamily="49" charset="0"/>
                        </a:rPr>
                        <a:t>    catch (...)  { </a:t>
                      </a:r>
                    </a:p>
                    <a:p>
                      <a:pPr algn="l" rtl="0" fontAlgn="base"/>
                      <a:r>
                        <a:rPr lang="en-IN" sz="1800" b="0" i="0" dirty="0">
                          <a:effectLst/>
                          <a:latin typeface="Consolas" panose="020B0609020204030204" pitchFamily="49" charset="0"/>
                        </a:rPr>
                        <a:t>        </a:t>
                      </a:r>
                      <a:r>
                        <a:rPr lang="en-IN" sz="1800" b="0" i="0" dirty="0" err="1">
                          <a:effectLst/>
                          <a:latin typeface="Consolas" panose="020B0609020204030204" pitchFamily="49" charset="0"/>
                        </a:rPr>
                        <a:t>cout</a:t>
                      </a:r>
                      <a:r>
                        <a:rPr lang="en-IN" sz="1800" b="0" i="0" dirty="0">
                          <a:effectLst/>
                          <a:latin typeface="Consolas" panose="020B0609020204030204" pitchFamily="49" charset="0"/>
                        </a:rPr>
                        <a:t> &lt;&lt; "Default Exception\n"; </a:t>
                      </a:r>
                    </a:p>
                    <a:p>
                      <a:pPr algn="l" rtl="0" fontAlgn="base"/>
                      <a:r>
                        <a:rPr lang="en-IN" sz="1800" b="0" i="0" dirty="0">
                          <a:effectLst/>
                          <a:latin typeface="Consolas" panose="020B0609020204030204" pitchFamily="49" charset="0"/>
                        </a:rPr>
                        <a:t>    } </a:t>
                      </a:r>
                    </a:p>
                    <a:p>
                      <a:pPr algn="l" rtl="0" fontAlgn="base"/>
                      <a:r>
                        <a:rPr lang="en-IN" sz="1800" b="0" i="0" dirty="0">
                          <a:effectLst/>
                          <a:latin typeface="Consolas" panose="020B0609020204030204" pitchFamily="49" charset="0"/>
                        </a:rPr>
                        <a:t>    return 0; </a:t>
                      </a:r>
                    </a:p>
                    <a:p>
                      <a:pPr algn="l" rtl="0" fontAlgn="base"/>
                      <a:r>
                        <a:rPr lang="en-IN" sz="1800" b="0" i="0" dirty="0">
                          <a:effectLst/>
                          <a:latin typeface="Consolas" panose="020B0609020204030204" pitchFamily="49" charset="0"/>
                        </a:rPr>
                        <a:t>}</a:t>
                      </a:r>
                    </a:p>
                  </a:txBody>
                  <a:tcPr marL="0" marR="0" marT="0" marB="0" anchor="ctr">
                    <a:lnL>
                      <a:noFill/>
                    </a:lnL>
                    <a:lnR>
                      <a:noFill/>
                    </a:lnR>
                    <a:lnT>
                      <a:noFill/>
                    </a:lnT>
                    <a:lnB>
                      <a:noFill/>
                    </a:lnB>
                  </a:tcPr>
                </a:tc>
              </a:tr>
            </a:tbl>
          </a:graphicData>
        </a:graphic>
      </p:graphicFrame>
      <p:sp>
        <p:nvSpPr>
          <p:cNvPr id="3" name="Rectangle 2"/>
          <p:cNvSpPr>
            <a:spLocks noChangeArrowheads="1"/>
          </p:cNvSpPr>
          <p:nvPr/>
        </p:nvSpPr>
        <p:spPr bwMode="auto">
          <a:xfrm>
            <a:off x="415296" y="231748"/>
            <a:ext cx="1033856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Roboto"/>
              </a:rPr>
              <a:t>There is a special catch block called ‘catch all’ catch(…) that can be used to catch all types of exceptions. For example, in the following program, an </a:t>
            </a:r>
            <a:r>
              <a:rPr kumimoji="0" lang="en-US" altLang="en-US" b="0" i="0" u="none" strike="noStrike" cap="none" normalizeH="0" baseline="0" dirty="0" err="1" smtClean="0">
                <a:ln>
                  <a:noFill/>
                </a:ln>
                <a:solidFill>
                  <a:schemeClr val="tx1"/>
                </a:solidFill>
                <a:effectLst/>
                <a:latin typeface="Roboto"/>
              </a:rPr>
              <a:t>int</a:t>
            </a:r>
            <a:r>
              <a:rPr kumimoji="0" lang="en-US" altLang="en-US" b="0" i="0" u="none" strike="noStrike" cap="none" normalizeH="0" baseline="0" dirty="0" smtClean="0">
                <a:ln>
                  <a:noFill/>
                </a:ln>
                <a:solidFill>
                  <a:schemeClr val="tx1"/>
                </a:solidFill>
                <a:effectLst/>
                <a:latin typeface="Roboto"/>
              </a:rPr>
              <a:t> is thrown as an exception, but there is no catch block for </a:t>
            </a:r>
            <a:r>
              <a:rPr kumimoji="0" lang="en-US" altLang="en-US" b="0" i="0" u="none" strike="noStrike" cap="none" normalizeH="0" baseline="0" dirty="0" err="1" smtClean="0">
                <a:ln>
                  <a:noFill/>
                </a:ln>
                <a:solidFill>
                  <a:schemeClr val="tx1"/>
                </a:solidFill>
                <a:effectLst/>
                <a:latin typeface="Roboto"/>
              </a:rPr>
              <a:t>int</a:t>
            </a:r>
            <a:r>
              <a:rPr kumimoji="0" lang="en-US" altLang="en-US" b="0" i="0" u="none" strike="noStrike" cap="none" normalizeH="0" baseline="0" dirty="0" smtClean="0">
                <a:ln>
                  <a:noFill/>
                </a:ln>
                <a:solidFill>
                  <a:schemeClr val="tx1"/>
                </a:solidFill>
                <a:effectLst/>
                <a:latin typeface="Roboto"/>
              </a:rPr>
              <a:t>, so catch(…) block will be executed.</a:t>
            </a:r>
            <a:endParaRPr kumimoji="0" lang="en-US" altLang="en-US"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chemeClr val="tx1"/>
              </a:solidFill>
              <a:effectLst/>
            </a:endParaRPr>
          </a:p>
        </p:txBody>
      </p:sp>
      <p:sp>
        <p:nvSpPr>
          <p:cNvPr id="4" name="Rectangle 3"/>
          <p:cNvSpPr>
            <a:spLocks noChangeArrowheads="1"/>
          </p:cNvSpPr>
          <p:nvPr/>
        </p:nvSpPr>
        <p:spPr bwMode="auto">
          <a:xfrm>
            <a:off x="7969536" y="2832457"/>
            <a:ext cx="2973571" cy="1197736"/>
          </a:xfrm>
          <a:prstGeom prst="rect">
            <a:avLst/>
          </a:prstGeom>
          <a:solidFill>
            <a:srgbClr val="E0E0E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8887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smtClean="0">
              <a:ln>
                <a:noFill/>
              </a:ln>
              <a:solidFill>
                <a:schemeClr val="tx1"/>
              </a:solidFill>
              <a:effectLst/>
              <a:latin typeface="Roboto"/>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latin typeface="Roboto"/>
              </a:rPr>
              <a:t>Output:</a:t>
            </a:r>
            <a:endParaRPr kumimoji="0" lang="en-US" altLang="en-US" sz="2400" b="1"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onsolas" panose="020B0609020204030204" pitchFamily="49" charset="0"/>
              </a:rPr>
              <a:t>Default Exception</a:t>
            </a:r>
            <a:r>
              <a:rPr kumimoji="0" lang="en-US" altLang="en-US" sz="2400" b="0" i="0" u="none" strike="noStrike" cap="none" normalizeH="0" baseline="0" dirty="0" smtClean="0">
                <a:ln>
                  <a:noFill/>
                </a:ln>
                <a:solidFill>
                  <a:schemeClr val="tx1"/>
                </a:solidFill>
                <a:effectLst/>
              </a:rPr>
              <a:t> </a:t>
            </a:r>
          </a:p>
        </p:txBody>
      </p:sp>
    </p:spTree>
    <p:extLst>
      <p:ext uri="{BB962C8B-B14F-4D97-AF65-F5344CB8AC3E}">
        <p14:creationId xmlns:p14="http://schemas.microsoft.com/office/powerpoint/2010/main" val="3094319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TextBox 6"/>
          <p:cNvSpPr txBox="1"/>
          <p:nvPr/>
        </p:nvSpPr>
        <p:spPr>
          <a:xfrm>
            <a:off x="2871989" y="3271234"/>
            <a:ext cx="184731" cy="369332"/>
          </a:xfrm>
          <a:prstGeom prst="rect">
            <a:avLst/>
          </a:prstGeom>
          <a:noFill/>
        </p:spPr>
        <p:txBody>
          <a:bodyPr wrap="none" rtlCol="0">
            <a:spAutoFit/>
          </a:bodyPr>
          <a:lstStyle/>
          <a:p>
            <a:endParaRPr lang="en-IN" dirty="0"/>
          </a:p>
        </p:txBody>
      </p:sp>
      <p:graphicFrame>
        <p:nvGraphicFramePr>
          <p:cNvPr id="11" name="Table 10"/>
          <p:cNvGraphicFramePr>
            <a:graphicFrameLocks noGrp="1"/>
          </p:cNvGraphicFramePr>
          <p:nvPr>
            <p:extLst>
              <p:ext uri="{D42A27DB-BD31-4B8C-83A1-F6EECF244321}">
                <p14:modId xmlns:p14="http://schemas.microsoft.com/office/powerpoint/2010/main" val="1414882287"/>
              </p:ext>
            </p:extLst>
          </p:nvPr>
        </p:nvGraphicFramePr>
        <p:xfrm>
          <a:off x="752877" y="1857486"/>
          <a:ext cx="5715000" cy="4389120"/>
        </p:xfrm>
        <a:graphic>
          <a:graphicData uri="http://schemas.openxmlformats.org/drawingml/2006/table">
            <a:tbl>
              <a:tblPr/>
              <a:tblGrid>
                <a:gridCol w="5715000"/>
              </a:tblGrid>
              <a:tr h="0">
                <a:tc>
                  <a:txBody>
                    <a:bodyPr/>
                    <a:lstStyle/>
                    <a:p>
                      <a:pPr algn="l" rtl="0" fontAlgn="base"/>
                      <a:r>
                        <a:rPr lang="en-IN" sz="2400" b="0" i="0" dirty="0">
                          <a:effectLst/>
                          <a:latin typeface="Consolas" panose="020B0609020204030204" pitchFamily="49" charset="0"/>
                        </a:rPr>
                        <a:t>#include &lt;</a:t>
                      </a:r>
                      <a:r>
                        <a:rPr lang="en-IN" sz="2400" b="0" i="0" dirty="0" err="1">
                          <a:effectLst/>
                          <a:latin typeface="Consolas" panose="020B0609020204030204" pitchFamily="49" charset="0"/>
                        </a:rPr>
                        <a:t>iostream</a:t>
                      </a:r>
                      <a:r>
                        <a:rPr lang="en-IN" sz="2400" b="0" i="0" dirty="0">
                          <a:effectLst/>
                          <a:latin typeface="Consolas" panose="020B0609020204030204" pitchFamily="49" charset="0"/>
                        </a:rPr>
                        <a:t>&gt; </a:t>
                      </a:r>
                      <a:r>
                        <a:rPr lang="en-IN" sz="2400" b="0" i="0" dirty="0" smtClean="0">
                          <a:effectLst/>
                          <a:latin typeface="Consolas" panose="020B0609020204030204" pitchFamily="49" charset="0"/>
                        </a:rPr>
                        <a:t> </a:t>
                      </a:r>
                      <a:endParaRPr lang="en-IN" sz="2400" b="0" i="0" dirty="0">
                        <a:effectLst/>
                        <a:latin typeface="Consolas" panose="020B0609020204030204" pitchFamily="49" charset="0"/>
                      </a:endParaRPr>
                    </a:p>
                    <a:p>
                      <a:pPr algn="l" rtl="0" fontAlgn="base"/>
                      <a:r>
                        <a:rPr lang="en-IN" sz="2400" b="0" i="0" dirty="0">
                          <a:effectLst/>
                          <a:latin typeface="Consolas" panose="020B0609020204030204" pitchFamily="49" charset="0"/>
                        </a:rPr>
                        <a:t>  </a:t>
                      </a:r>
                    </a:p>
                    <a:p>
                      <a:pPr algn="l" rtl="0" fontAlgn="base"/>
                      <a:r>
                        <a:rPr lang="en-IN" sz="2400" b="0" i="0" dirty="0" err="1">
                          <a:effectLst/>
                          <a:latin typeface="Consolas" panose="020B0609020204030204" pitchFamily="49" charset="0"/>
                        </a:rPr>
                        <a:t>int</a:t>
                      </a:r>
                      <a:r>
                        <a:rPr lang="en-IN" sz="2400" b="0" i="0" dirty="0">
                          <a:effectLst/>
                          <a:latin typeface="Consolas" panose="020B0609020204030204" pitchFamily="49" charset="0"/>
                        </a:rPr>
                        <a:t> main() </a:t>
                      </a:r>
                    </a:p>
                    <a:p>
                      <a:pPr algn="l" rtl="0" fontAlgn="base"/>
                      <a:r>
                        <a:rPr lang="en-IN" sz="2400" b="0" i="0" dirty="0">
                          <a:effectLst/>
                          <a:latin typeface="Consolas" panose="020B0609020204030204" pitchFamily="49" charset="0"/>
                        </a:rPr>
                        <a:t>{ </a:t>
                      </a:r>
                    </a:p>
                    <a:p>
                      <a:pPr algn="l" rtl="0" fontAlgn="base"/>
                      <a:r>
                        <a:rPr lang="en-IN" sz="2400" b="0" i="0" dirty="0">
                          <a:effectLst/>
                          <a:latin typeface="Consolas" panose="020B0609020204030204" pitchFamily="49" charset="0"/>
                        </a:rPr>
                        <a:t>    try  { </a:t>
                      </a:r>
                    </a:p>
                    <a:p>
                      <a:pPr algn="l" rtl="0" fontAlgn="base"/>
                      <a:r>
                        <a:rPr lang="en-IN" sz="2400" b="0" i="0" dirty="0">
                          <a:effectLst/>
                          <a:latin typeface="Consolas" panose="020B0609020204030204" pitchFamily="49" charset="0"/>
                        </a:rPr>
                        <a:t>       throw 'a'; </a:t>
                      </a:r>
                    </a:p>
                    <a:p>
                      <a:pPr algn="l" rtl="0" fontAlgn="base"/>
                      <a:r>
                        <a:rPr lang="en-IN" sz="2400" b="0" i="0" dirty="0">
                          <a:effectLst/>
                          <a:latin typeface="Consolas" panose="020B0609020204030204" pitchFamily="49" charset="0"/>
                        </a:rPr>
                        <a:t>    } </a:t>
                      </a:r>
                    </a:p>
                    <a:p>
                      <a:pPr algn="l" rtl="0" fontAlgn="base"/>
                      <a:r>
                        <a:rPr lang="en-IN" sz="2400" b="0" i="0" dirty="0">
                          <a:effectLst/>
                          <a:latin typeface="Consolas" panose="020B0609020204030204" pitchFamily="49" charset="0"/>
                        </a:rPr>
                        <a:t>    catch (</a:t>
                      </a:r>
                      <a:r>
                        <a:rPr lang="en-IN" sz="2400" b="0" i="0" dirty="0" err="1">
                          <a:effectLst/>
                          <a:latin typeface="Consolas" panose="020B0609020204030204" pitchFamily="49" charset="0"/>
                        </a:rPr>
                        <a:t>int</a:t>
                      </a:r>
                      <a:r>
                        <a:rPr lang="en-IN" sz="2400" b="0" i="0" dirty="0">
                          <a:effectLst/>
                          <a:latin typeface="Consolas" panose="020B0609020204030204" pitchFamily="49" charset="0"/>
                        </a:rPr>
                        <a:t> x)  { </a:t>
                      </a:r>
                    </a:p>
                    <a:p>
                      <a:pPr algn="l" rtl="0" fontAlgn="base"/>
                      <a:r>
                        <a:rPr lang="en-IN" sz="2400" b="0" i="0" dirty="0">
                          <a:effectLst/>
                          <a:latin typeface="Consolas" panose="020B0609020204030204" pitchFamily="49" charset="0"/>
                        </a:rPr>
                        <a:t>        </a:t>
                      </a:r>
                      <a:r>
                        <a:rPr lang="en-IN" sz="2400" b="0" i="0" dirty="0" err="1">
                          <a:effectLst/>
                          <a:latin typeface="Consolas" panose="020B0609020204030204" pitchFamily="49" charset="0"/>
                        </a:rPr>
                        <a:t>cout</a:t>
                      </a:r>
                      <a:r>
                        <a:rPr lang="en-IN" sz="2400" b="0" i="0" dirty="0">
                          <a:effectLst/>
                          <a:latin typeface="Consolas" panose="020B0609020204030204" pitchFamily="49" charset="0"/>
                        </a:rPr>
                        <a:t> &lt;&lt; "Caught "; </a:t>
                      </a:r>
                    </a:p>
                    <a:p>
                      <a:pPr algn="l" rtl="0" fontAlgn="base"/>
                      <a:r>
                        <a:rPr lang="en-IN" sz="2400" b="0" i="0" dirty="0">
                          <a:effectLst/>
                          <a:latin typeface="Consolas" panose="020B0609020204030204" pitchFamily="49" charset="0"/>
                        </a:rPr>
                        <a:t>    } </a:t>
                      </a:r>
                    </a:p>
                    <a:p>
                      <a:pPr algn="l" rtl="0" fontAlgn="base"/>
                      <a:r>
                        <a:rPr lang="en-IN" sz="2400" b="0" i="0" dirty="0">
                          <a:effectLst/>
                          <a:latin typeface="Consolas" panose="020B0609020204030204" pitchFamily="49" charset="0"/>
                        </a:rPr>
                        <a:t>    return 0; </a:t>
                      </a:r>
                    </a:p>
                    <a:p>
                      <a:pPr algn="l" rtl="0" fontAlgn="base"/>
                      <a:r>
                        <a:rPr lang="en-IN" sz="2400" b="0" i="0" dirty="0">
                          <a:effectLst/>
                          <a:latin typeface="Consolas" panose="020B0609020204030204" pitchFamily="49" charset="0"/>
                        </a:rPr>
                        <a:t>}</a:t>
                      </a:r>
                    </a:p>
                  </a:txBody>
                  <a:tcPr marL="0" marR="0" marT="0" marB="0" anchor="ctr">
                    <a:lnL>
                      <a:noFill/>
                    </a:lnL>
                    <a:lnR>
                      <a:noFill/>
                    </a:lnR>
                    <a:lnT>
                      <a:noFill/>
                    </a:lnT>
                    <a:lnB>
                      <a:noFill/>
                    </a:lnB>
                  </a:tcPr>
                </a:tc>
              </a:tr>
            </a:tbl>
          </a:graphicData>
        </a:graphic>
      </p:graphicFrame>
      <p:sp>
        <p:nvSpPr>
          <p:cNvPr id="12" name="Rectangle 8"/>
          <p:cNvSpPr>
            <a:spLocks noChangeArrowheads="1"/>
          </p:cNvSpPr>
          <p:nvPr/>
        </p:nvSpPr>
        <p:spPr bwMode="auto">
          <a:xfrm>
            <a:off x="497609" y="289284"/>
            <a:ext cx="1140247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Roboto"/>
              </a:rPr>
              <a:t>If an exception is thrown and not caught anywhere, the program terminates abnormally. For example, in the following program, a char is thrown, but there is no catch block to catch a char.</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endParaRPr>
          </a:p>
        </p:txBody>
      </p:sp>
      <p:sp>
        <p:nvSpPr>
          <p:cNvPr id="13" name="Rectangle 9"/>
          <p:cNvSpPr>
            <a:spLocks noChangeArrowheads="1"/>
          </p:cNvSpPr>
          <p:nvPr/>
        </p:nvSpPr>
        <p:spPr bwMode="auto">
          <a:xfrm>
            <a:off x="6130344" y="2714867"/>
            <a:ext cx="5915882" cy="2551952"/>
          </a:xfrm>
          <a:prstGeom prst="rect">
            <a:avLst/>
          </a:prstGeom>
          <a:solidFill>
            <a:srgbClr val="E0E0E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8887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latin typeface="Roboto"/>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Roboto"/>
              </a:rPr>
              <a:t>Output:</a:t>
            </a:r>
            <a:endParaRPr kumimoji="0" lang="en-US" altLang="en-US" sz="2000" b="1"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onsolas" panose="020B0609020204030204" pitchFamily="49" charset="0"/>
              </a:rPr>
              <a:t>terminate called after throwing an instance of 'char’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onsolas" panose="020B0609020204030204" pitchFamily="49" charset="0"/>
              </a:rPr>
              <a:t> This application has requested the Runtime to terminate it in an unusual way. Please contact the application's support team for more information.</a:t>
            </a:r>
            <a:r>
              <a:rPr kumimoji="0" lang="en-US" altLang="en-US" sz="2000" b="0" i="0" u="none" strike="noStrike" cap="none" normalizeH="0" baseline="0" dirty="0" smtClean="0">
                <a:ln>
                  <a:noFill/>
                </a:ln>
                <a:solidFill>
                  <a:schemeClr val="tx1"/>
                </a:solidFill>
                <a:effectLst/>
              </a:rPr>
              <a:t> </a:t>
            </a:r>
          </a:p>
        </p:txBody>
      </p:sp>
    </p:spTree>
    <p:extLst>
      <p:ext uri="{BB962C8B-B14F-4D97-AF65-F5344CB8AC3E}">
        <p14:creationId xmlns:p14="http://schemas.microsoft.com/office/powerpoint/2010/main" val="4006361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0315" y="1803042"/>
            <a:ext cx="7603492" cy="2215991"/>
          </a:xfrm>
          <a:prstGeom prst="rect">
            <a:avLst/>
          </a:prstGeom>
          <a:noFill/>
        </p:spPr>
        <p:txBody>
          <a:bodyPr wrap="none" rtlCol="0">
            <a:spAutoFit/>
          </a:bodyPr>
          <a:lstStyle/>
          <a:p>
            <a:r>
              <a:rPr lang="en-IN" sz="13800" dirty="0" smtClean="0">
                <a:solidFill>
                  <a:srgbClr val="FF0000"/>
                </a:solidFill>
              </a:rPr>
              <a:t>Thank you</a:t>
            </a:r>
            <a:endParaRPr lang="en-IN" sz="13800" dirty="0">
              <a:solidFill>
                <a:srgbClr val="FF0000"/>
              </a:solidFill>
            </a:endParaRPr>
          </a:p>
        </p:txBody>
      </p:sp>
    </p:spTree>
    <p:extLst>
      <p:ext uri="{BB962C8B-B14F-4D97-AF65-F5344CB8AC3E}">
        <p14:creationId xmlns:p14="http://schemas.microsoft.com/office/powerpoint/2010/main" val="4099124342"/>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77</TotalTime>
  <Words>724</Words>
  <Application>Microsoft Office PowerPoint</Application>
  <PresentationFormat>Widescreen</PresentationFormat>
  <Paragraphs>108</Paragraphs>
  <Slides>11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Calibri</vt:lpstr>
      <vt:lpstr>Calibri Light</vt:lpstr>
      <vt:lpstr>Consolas</vt:lpstr>
      <vt:lpstr>erdana</vt:lpstr>
      <vt:lpstr>Roboto</vt:lpstr>
      <vt:lpstr>Segoe UI</vt:lpstr>
      <vt:lpstr>Verdana</vt:lpstr>
      <vt:lpstr>Retrospect</vt:lpstr>
      <vt:lpstr>Kanya mahavidyalaya kharkhoda</vt:lpstr>
      <vt:lpstr>Exception handling in 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Kanya mahavidyalaya kharkhoda</dc:title>
  <dc:creator>MALIK</dc:creator>
  <cp:lastModifiedBy>MALIK</cp:lastModifiedBy>
  <cp:revision>15</cp:revision>
  <dcterms:created xsi:type="dcterms:W3CDTF">2020-04-05T13:51:48Z</dcterms:created>
  <dcterms:modified xsi:type="dcterms:W3CDTF">2020-04-05T17:40:30Z</dcterms:modified>
</cp:coreProperties>
</file>